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0"/>
  </p:notesMasterIdLst>
  <p:sldIdLst>
    <p:sldId id="256" r:id="rId2"/>
    <p:sldId id="257" r:id="rId3"/>
    <p:sldId id="259" r:id="rId4"/>
    <p:sldId id="277" r:id="rId5"/>
    <p:sldId id="274" r:id="rId6"/>
    <p:sldId id="261" r:id="rId7"/>
    <p:sldId id="262" r:id="rId8"/>
    <p:sldId id="263" r:id="rId9"/>
    <p:sldId id="264" r:id="rId10"/>
    <p:sldId id="278" r:id="rId11"/>
    <p:sldId id="265" r:id="rId12"/>
    <p:sldId id="266" r:id="rId13"/>
    <p:sldId id="267" r:id="rId14"/>
    <p:sldId id="268" r:id="rId15"/>
    <p:sldId id="269" r:id="rId16"/>
    <p:sldId id="271" r:id="rId17"/>
    <p:sldId id="272"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5CA80-2224-4DBA-834A-C6BEB03286BD}" v="2131" dt="2021-02-21T11:49:27.685"/>
    <p1510:client id="{1F268BDD-7BAE-4ACD-8777-60BDE7A22147}" v="36" dt="2021-02-21T09:27:42.436"/>
    <p1510:client id="{28FD0B2A-8E4A-44A9-9996-F17BB6F14707}" v="4823" dt="2021-02-21T16:09:08.758"/>
    <p1510:client id="{63B058DA-9435-4DB6-8E5E-97A6DDABEE3B}" v="7127" dt="2021-03-27T19:08:24.940"/>
    <p1510:client id="{71E56CA5-6FB0-4386-8475-7FBDC5BB9216}" v="3594" dt="2021-02-21T13:30:08.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D49A8F-893A-4AF3-A031-49DC3C63ABDC}" type="datetimeFigureOut">
              <a:rPr lang="en-US"/>
              <a:t>3/27/2021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EE6428-C3C4-4125-9769-EBF3F18A87DC}" type="slidenum">
              <a:rPr lang="en-US"/>
              <a:t>‹#›</a:t>
            </a:fld>
            <a:endParaRPr lang="en-US"/>
          </a:p>
        </p:txBody>
      </p:sp>
    </p:spTree>
    <p:extLst>
      <p:ext uri="{BB962C8B-B14F-4D97-AF65-F5344CB8AC3E}">
        <p14:creationId xmlns:p14="http://schemas.microsoft.com/office/powerpoint/2010/main" val="43728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has been reported a rise in substance abuse which is in direct correlation to the current pandemic. This is because of the inability to cope with the stresses and uncertainties in this period. Some have started using drugs with the pandemic while others have moved to other harder substances.</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2</a:t>
            </a:fld>
            <a:endParaRPr lang="en-US"/>
          </a:p>
        </p:txBody>
      </p:sp>
    </p:spTree>
    <p:extLst>
      <p:ext uri="{BB962C8B-B14F-4D97-AF65-F5344CB8AC3E}">
        <p14:creationId xmlns:p14="http://schemas.microsoft.com/office/powerpoint/2010/main" val="1197439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One method of prevention of substance abuse is through classroom education to students which is done nowadays online. Another method is through mass media campaigns against drug abuse, by use of media such as television, radio and newspapers. Another method is through community collaborative efforts to curb the abuse of drugs.</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10</a:t>
            </a:fld>
            <a:endParaRPr lang="en-US"/>
          </a:p>
        </p:txBody>
      </p:sp>
    </p:spTree>
    <p:extLst>
      <p:ext uri="{BB962C8B-B14F-4D97-AF65-F5344CB8AC3E}">
        <p14:creationId xmlns:p14="http://schemas.microsoft.com/office/powerpoint/2010/main" val="3712637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Another preventive and control method is offering of counselling services like rehabilitation and therapy to those struggling with substance abuse. Also, behavioral monitoring is a great strategy to identify the vulnerable to substance abuse in order to teach them so that they may not engage in it.</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11</a:t>
            </a:fld>
            <a:endParaRPr lang="en-US"/>
          </a:p>
        </p:txBody>
      </p:sp>
    </p:spTree>
    <p:extLst>
      <p:ext uri="{BB962C8B-B14F-4D97-AF65-F5344CB8AC3E}">
        <p14:creationId xmlns:p14="http://schemas.microsoft.com/office/powerpoint/2010/main" val="2370349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government has helped in reducing illegal and harmful drug abuse by setting up laws which forbid them in some states or in the whole nation. The government has also set up policies for recovery time and rehabilitation centres to help abusers recover from addiction</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12</a:t>
            </a:fld>
            <a:endParaRPr lang="en-US"/>
          </a:p>
        </p:txBody>
      </p:sp>
    </p:spTree>
    <p:extLst>
      <p:ext uri="{BB962C8B-B14F-4D97-AF65-F5344CB8AC3E}">
        <p14:creationId xmlns:p14="http://schemas.microsoft.com/office/powerpoint/2010/main" val="2201654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Organizations like National Institute of Drug Abuse(NIDA), World Health Organization(WHO) and Community Anti-Drug Coalitions of America(CADCA) word towards substance abuse prevention and treatment through scientific and educative methods.</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14</a:t>
            </a:fld>
            <a:endParaRPr lang="en-US"/>
          </a:p>
        </p:txBody>
      </p:sp>
    </p:spTree>
    <p:extLst>
      <p:ext uri="{BB962C8B-B14F-4D97-AF65-F5344CB8AC3E}">
        <p14:creationId xmlns:p14="http://schemas.microsoft.com/office/powerpoint/2010/main" val="1324106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2 other organizations that prevent and treat drug and substance abuse are Substance Abuse and Mental Health Services Administration(SAHMSA) and Drug Abuse Resistance Education(D.A.R.E). D.A.R.E is focused on educating children to recognize and resist societal pressures to engage in drug abuse.</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15</a:t>
            </a:fld>
            <a:endParaRPr lang="en-US"/>
          </a:p>
        </p:txBody>
      </p:sp>
    </p:spTree>
    <p:extLst>
      <p:ext uri="{BB962C8B-B14F-4D97-AF65-F5344CB8AC3E}">
        <p14:creationId xmlns:p14="http://schemas.microsoft.com/office/powerpoint/2010/main" val="2761473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Substance abuse is not a new thing but has been around for centuries. Some people use them occasionally while others are dependent on them therefore operate as addicts. Both illegal and legal drugs are abused, with alcohol as the most commonly abused drug.</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3</a:t>
            </a:fld>
            <a:endParaRPr lang="en-US"/>
          </a:p>
        </p:txBody>
      </p:sp>
    </p:spTree>
    <p:extLst>
      <p:ext uri="{BB962C8B-B14F-4D97-AF65-F5344CB8AC3E}">
        <p14:creationId xmlns:p14="http://schemas.microsoft.com/office/powerpoint/2010/main" val="1354029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Inability to healthily cope with the stresses and anxieties of life is the most common cause of substance abuse. Another reason for substance abuse is outside pressure, which can be from peers or the media. Another non common reason is drug exposure timing, which is the period in ones life he/she was exposed to the drug. An adult is less vulnerable to exposure timing as a reason for substance abuse compared to a child.</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a:t>
            </a:fld>
            <a:endParaRPr lang="en-US"/>
          </a:p>
        </p:txBody>
      </p:sp>
    </p:spTree>
    <p:extLst>
      <p:ext uri="{BB962C8B-B14F-4D97-AF65-F5344CB8AC3E}">
        <p14:creationId xmlns:p14="http://schemas.microsoft.com/office/powerpoint/2010/main" val="4225333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More than 15% of Americans were engaging in substance abuse in June 2020. There had been a 20% increase in the number of people who has experienced drug overdose compared to the statistics in 2019. More than 40 states have reported increase in drug related mortality and the number of people hospitalized and rehabilitated due to substance abuse has increased.</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5</a:t>
            </a:fld>
            <a:endParaRPr lang="en-US"/>
          </a:p>
        </p:txBody>
      </p:sp>
    </p:spTree>
    <p:extLst>
      <p:ext uri="{BB962C8B-B14F-4D97-AF65-F5344CB8AC3E}">
        <p14:creationId xmlns:p14="http://schemas.microsoft.com/office/powerpoint/2010/main" val="2651119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main factor leading to this issue is the lack of healthy ways to cope with the anxieties of life. The pandemic was unexpected and caused loss of jobs and fear due to the virus’ deadliness. Many therefore turned to substance abuse in order to comfort themselves.</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6</a:t>
            </a:fld>
            <a:endParaRPr lang="en-US"/>
          </a:p>
        </p:txBody>
      </p:sp>
    </p:spTree>
    <p:extLst>
      <p:ext uri="{BB962C8B-B14F-4D97-AF65-F5344CB8AC3E}">
        <p14:creationId xmlns:p14="http://schemas.microsoft.com/office/powerpoint/2010/main" val="203510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Stress and anxiety has increased so much during the pandemic because of health risks and also economic risks. Drugs and substance abuse have also diminished mental health by leading to conditions such as withdrawals, depression, and anxiety. Some have even become mentally ill through drug overdose while others have committed suicide.</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7</a:t>
            </a:fld>
            <a:endParaRPr lang="en-US"/>
          </a:p>
        </p:txBody>
      </p:sp>
    </p:spTree>
    <p:extLst>
      <p:ext uri="{BB962C8B-B14F-4D97-AF65-F5344CB8AC3E}">
        <p14:creationId xmlns:p14="http://schemas.microsoft.com/office/powerpoint/2010/main" val="3884441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Many individuals have lost their jobs and the economy has decreased therefore leading them to substance abuse to ‘avoid’ their problems. Lack of productivity has increased due to the increased substance abuse. Healthcare costs have increased because of healthcare providence to those struggling with substance abuse. Criminal costs have also increased due to the crimes committed by the substance abusers.</a:t>
            </a:r>
          </a:p>
          <a:p>
            <a:endParaRPr lang="en-US" dirty="0"/>
          </a:p>
        </p:txBody>
      </p:sp>
      <p:sp>
        <p:nvSpPr>
          <p:cNvPr id="4" name="Slide Number Placeholder 3"/>
          <p:cNvSpPr>
            <a:spLocks noGrp="1"/>
          </p:cNvSpPr>
          <p:nvPr>
            <p:ph type="sldNum" sz="quarter" idx="5"/>
          </p:nvPr>
        </p:nvSpPr>
        <p:spPr/>
        <p:txBody>
          <a:bodyPr/>
          <a:lstStyle/>
          <a:p>
            <a:fld id="{03EE6428-C3C4-4125-9769-EBF3F18A87DC}" type="slidenum">
              <a:rPr lang="en-US"/>
              <a:t>8</a:t>
            </a:fld>
            <a:endParaRPr lang="en-US"/>
          </a:p>
        </p:txBody>
      </p:sp>
    </p:spTree>
    <p:extLst>
      <p:ext uri="{BB962C8B-B14F-4D97-AF65-F5344CB8AC3E}">
        <p14:creationId xmlns:p14="http://schemas.microsoft.com/office/powerpoint/2010/main" val="3444626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Mental health issues, lung cancer and heart disease are some of the health issues affecting those in substance abuse. Prolonged substance abuse damages the body organs and causes non curable illnesses such as cancer. Drug abuse has also led to contraction of HIV/AIDS through needle sharing and STDs through practicing unprotected sexual acts. The health of unborn children have also been affected through drug abuse when the abuser is pregnant.</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9</a:t>
            </a:fld>
            <a:endParaRPr lang="en-US"/>
          </a:p>
        </p:txBody>
      </p:sp>
    </p:spTree>
    <p:extLst>
      <p:ext uri="{BB962C8B-B14F-4D97-AF65-F5344CB8AC3E}">
        <p14:creationId xmlns:p14="http://schemas.microsoft.com/office/powerpoint/2010/main" val="3251534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Non-substance abusers like breastfeeding newborns or the unborn child can be affected by their mothers’ substance abuse. Also passive smokers inhaling the 250 plus tobacco chemicals are at a risk of getting cancer and heart disease, especially children. There ha also been an increased contraction of diseases like STDs due to impaired judgment and then spreading to their partners. The substance abuser if driving also puts himself, his passengers and other pedestrians in danger if they drive while intoxicated. </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a:t>
            </a:fld>
            <a:endParaRPr lang="en-US"/>
          </a:p>
        </p:txBody>
      </p:sp>
    </p:spTree>
    <p:extLst>
      <p:ext uri="{BB962C8B-B14F-4D97-AF65-F5344CB8AC3E}">
        <p14:creationId xmlns:p14="http://schemas.microsoft.com/office/powerpoint/2010/main" val="3840595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4693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027520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141545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dirty="0"/>
              <a:t>Click to edit Master title style</a:t>
            </a:r>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62285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16114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182108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514364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980794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228266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78239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679994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509A250-FF31-4206-8172-F9D3106AACB1}" type="datetimeFigureOut">
              <a:rPr lang="en-US" dirty="0"/>
              <a:t>3/27/2021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351882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4509A250-FF31-4206-8172-F9D3106AACB1}" type="datetimeFigureOut">
              <a:rPr lang="en-US" dirty="0"/>
              <a:t>3/27/2021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274984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83763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43823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3/27/2021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94162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5720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3/27/2021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extLst>
      <p:ext uri="{BB962C8B-B14F-4D97-AF65-F5344CB8AC3E}">
        <p14:creationId xmlns:p14="http://schemas.microsoft.com/office/powerpoint/2010/main" val="4172058305"/>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apa.org/monitor/2021/03/substance-use-pandemic" TargetMode="External"/><Relationship Id="rId2" Type="http://schemas.openxmlformats.org/officeDocument/2006/relationships/hyperlink" Target="https://www.apa.org" TargetMode="External"/><Relationship Id="rId1" Type="http://schemas.openxmlformats.org/officeDocument/2006/relationships/slideLayout" Target="../slideLayouts/slideLayout2.xml"/><Relationship Id="rId6" Type="http://schemas.openxmlformats.org/officeDocument/2006/relationships/hyperlink" Target="https://www.healthgrades.com/right-care/substance-abuse-and-addiction/drug-abuse" TargetMode="External"/><Relationship Id="rId5" Type="http://schemas.openxmlformats.org/officeDocument/2006/relationships/hyperlink" Target="https://www.webmd.com/mental-health/addiction/substance-abuse#1" TargetMode="External"/><Relationship Id="rId4" Type="http://schemas.openxmlformats.org/officeDocument/2006/relationships/hyperlink" Target="https://www.drugabuse.gov/publications/drugs-brains-behavior-science-addiction/addiction-health"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samhsa.gov/about-us/who-we-are" TargetMode="External"/><Relationship Id="rId2" Type="http://schemas.openxmlformats.org/officeDocument/2006/relationships/hyperlink" Target="https://www.drugwise.org.uk/whats-the-government-doing-about-drug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985157"/>
            <a:ext cx="8825658" cy="3329581"/>
          </a:xfrm>
        </p:spPr>
        <p:txBody>
          <a:bodyPr/>
          <a:lstStyle/>
          <a:p>
            <a:r>
              <a:rPr lang="en-GB" dirty="0">
                <a:latin typeface="Century Schoolbook"/>
              </a:rPr>
              <a:t>Substance abuse during the pandemic</a:t>
            </a:r>
          </a:p>
        </p:txBody>
      </p:sp>
      <p:sp>
        <p:nvSpPr>
          <p:cNvPr id="3" name="Subtitle 2"/>
          <p:cNvSpPr>
            <a:spLocks noGrp="1"/>
          </p:cNvSpPr>
          <p:nvPr>
            <p:ph type="subTitle" idx="1"/>
          </p:nvPr>
        </p:nvSpPr>
        <p:spPr>
          <a:xfrm>
            <a:off x="1154955" y="4777380"/>
            <a:ext cx="8825658" cy="1446527"/>
          </a:xfrm>
        </p:spPr>
        <p:txBody>
          <a:bodyPr vert="horz" lIns="91440" tIns="45720" rIns="91440" bIns="45720" rtlCol="0" anchor="t">
            <a:normAutofit/>
          </a:bodyPr>
          <a:lstStyle/>
          <a:p>
            <a:r>
              <a:rPr lang="en-GB" dirty="0">
                <a:latin typeface="Century Schoolbook"/>
              </a:rPr>
              <a:t>Name:</a:t>
            </a:r>
          </a:p>
          <a:p>
            <a:r>
              <a:rPr lang="en-GB" dirty="0">
                <a:latin typeface="Century Schoolbook"/>
              </a:rPr>
              <a:t>Institution:</a:t>
            </a:r>
          </a:p>
          <a:p>
            <a:r>
              <a:rPr lang="en-GB" dirty="0">
                <a:latin typeface="Century Schoolbook"/>
              </a:rPr>
              <a:t>Date:</a:t>
            </a:r>
          </a:p>
        </p:txBody>
      </p:sp>
    </p:spTree>
    <p:extLst>
      <p:ext uri="{BB962C8B-B14F-4D97-AF65-F5344CB8AC3E}">
        <p14:creationId xmlns:p14="http://schemas.microsoft.com/office/powerpoint/2010/main" val="175535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D3B0B-4AB3-4A6F-ACA7-420CBCA23138}"/>
              </a:ext>
            </a:extLst>
          </p:cNvPr>
          <p:cNvSpPr>
            <a:spLocks noGrp="1"/>
          </p:cNvSpPr>
          <p:nvPr>
            <p:ph type="title"/>
          </p:nvPr>
        </p:nvSpPr>
        <p:spPr/>
        <p:txBody>
          <a:bodyPr>
            <a:normAutofit/>
          </a:bodyPr>
          <a:lstStyle/>
          <a:p>
            <a:pPr algn="ctr"/>
            <a:r>
              <a:rPr lang="en-US">
                <a:latin typeface="Century Schoolbook"/>
                <a:cs typeface="Calibri Light"/>
              </a:rPr>
              <a:t>Effects on non-substance abusers</a:t>
            </a:r>
            <a:endParaRPr lang="en-US" dirty="0">
              <a:latin typeface="Century Schoolbook"/>
              <a:cs typeface="Calibri Light"/>
            </a:endParaRPr>
          </a:p>
        </p:txBody>
      </p:sp>
      <p:sp>
        <p:nvSpPr>
          <p:cNvPr id="3" name="Content Placeholder 2">
            <a:extLst>
              <a:ext uri="{FF2B5EF4-FFF2-40B4-BE49-F238E27FC236}">
                <a16:creationId xmlns:a16="http://schemas.microsoft.com/office/drawing/2014/main" id="{258C89DF-B71C-4C4E-BA60-79400B406A0E}"/>
              </a:ext>
            </a:extLst>
          </p:cNvPr>
          <p:cNvSpPr>
            <a:spLocks noGrp="1"/>
          </p:cNvSpPr>
          <p:nvPr>
            <p:ph idx="1"/>
          </p:nvPr>
        </p:nvSpPr>
        <p:spPr/>
        <p:txBody>
          <a:bodyPr vert="horz" lIns="91440" tIns="45720" rIns="91440" bIns="45720" rtlCol="0" anchor="t">
            <a:normAutofit/>
          </a:bodyPr>
          <a:lstStyle/>
          <a:p>
            <a:r>
              <a:rPr lang="en-US" sz="2000">
                <a:latin typeface="Century Schoolbook"/>
              </a:rPr>
              <a:t>Breastfeeding or pregnant substance abusers put their babies at health riskd for example neonatal abstinence syndrome and also sleeping or feeding problems.</a:t>
            </a:r>
            <a:endParaRPr lang="en-US"/>
          </a:p>
          <a:p>
            <a:r>
              <a:rPr lang="en-US" sz="2000">
                <a:latin typeface="Century Schoolbook"/>
              </a:rPr>
              <a:t>Involuntarily inhaling of secondhand tobacco from smokers can increase the risk of lung cancer and heart disease to the passive smoker. Children are at a higher risk due to the 250 plus chemicals in the substance </a:t>
            </a:r>
            <a:r>
              <a:rPr lang="en-GB" sz="2000">
                <a:latin typeface="Century Schoolbook"/>
              </a:rPr>
              <a:t>("Addiction and health," 2020).</a:t>
            </a:r>
            <a:endParaRPr lang="en-GB" sz="2000">
              <a:ea typeface="+mn-lt"/>
              <a:cs typeface="+mn-lt"/>
            </a:endParaRPr>
          </a:p>
          <a:p>
            <a:r>
              <a:rPr lang="en-US" sz="2000">
                <a:latin typeface="Century Schoolbook"/>
              </a:rPr>
              <a:t>Increased spread of infectious diseases such as Herpes from a substance abuser to a non-substance abuser. Because of impaired judgement, the substance abuser may engage in sexual acts outside his/her marriage and contract an STD then spread it to his/her partner.</a:t>
            </a:r>
            <a:endParaRPr lang="en-US" sz="2000" dirty="0">
              <a:latin typeface="Century Schoolbook"/>
            </a:endParaRPr>
          </a:p>
          <a:p>
            <a:r>
              <a:rPr lang="en-US" sz="2000">
                <a:latin typeface="Century Schoolbook"/>
              </a:rPr>
              <a:t>High risks of causing vehicle accidents also due to impaired judgement. A drunk driver puts himself, the passengers and pedestrians at a risk of getting injured and even dying due to vehicle accidents.</a:t>
            </a:r>
            <a:endParaRPr lang="en-US" sz="2000" dirty="0">
              <a:latin typeface="Century Schoolbook"/>
            </a:endParaRPr>
          </a:p>
        </p:txBody>
      </p:sp>
    </p:spTree>
    <p:extLst>
      <p:ext uri="{BB962C8B-B14F-4D97-AF65-F5344CB8AC3E}">
        <p14:creationId xmlns:p14="http://schemas.microsoft.com/office/powerpoint/2010/main" val="2535404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atin typeface="Century Schoolbook"/>
              </a:rPr>
              <a:t>Prevention and control methods of substance abuse</a:t>
            </a:r>
          </a:p>
        </p:txBody>
      </p:sp>
      <p:sp>
        <p:nvSpPr>
          <p:cNvPr id="3" name="Content Placeholder 2"/>
          <p:cNvSpPr>
            <a:spLocks noGrp="1"/>
          </p:cNvSpPr>
          <p:nvPr>
            <p:ph idx="1"/>
          </p:nvPr>
        </p:nvSpPr>
        <p:spPr>
          <a:xfrm>
            <a:off x="838200" y="2055663"/>
            <a:ext cx="10515600" cy="4351338"/>
          </a:xfrm>
        </p:spPr>
        <p:txBody>
          <a:bodyPr vert="horz" lIns="91440" tIns="45720" rIns="91440" bIns="45720" rtlCol="0" anchor="t">
            <a:normAutofit/>
          </a:bodyPr>
          <a:lstStyle/>
          <a:p>
            <a:r>
              <a:rPr lang="en-GB" sz="2000">
                <a:latin typeface="Century Schoolbook"/>
              </a:rPr>
              <a:t>Despite the pandemic school restrictions, educators have taken a more efficient method of learning which is online leaning. Thid class instruction strategy can be used to create awareness and influence students in drug abuse resistance.</a:t>
            </a:r>
            <a:endParaRPr lang="en-GB" sz="2000" dirty="0">
              <a:latin typeface="Century Schoolbook"/>
            </a:endParaRPr>
          </a:p>
          <a:p>
            <a:r>
              <a:rPr lang="en-GB" sz="2000">
                <a:latin typeface="Century Schoolbook"/>
              </a:rPr>
              <a:t>Mass media campaigns are also very beneficial to changing substance abuse by the use of</a:t>
            </a:r>
            <a:r>
              <a:rPr lang="en-GB" sz="2000" dirty="0">
                <a:latin typeface="Century Schoolbook"/>
              </a:rPr>
              <a:t> </a:t>
            </a:r>
            <a:r>
              <a:rPr lang="en-GB" sz="2000">
                <a:latin typeface="Century Schoolbook"/>
              </a:rPr>
              <a:t>billboards, newspapers, radio and television to</a:t>
            </a:r>
            <a:r>
              <a:rPr lang="en-GB" sz="2000" dirty="0">
                <a:latin typeface="Century Schoolbook"/>
              </a:rPr>
              <a:t> </a:t>
            </a:r>
            <a:r>
              <a:rPr lang="en-GB" sz="2000">
                <a:latin typeface="Century Schoolbook"/>
              </a:rPr>
              <a:t>address these issues. Communicating the negative</a:t>
            </a:r>
            <a:r>
              <a:rPr lang="en-GB" sz="2000" dirty="0">
                <a:latin typeface="Century Schoolbook"/>
              </a:rPr>
              <a:t> </a:t>
            </a:r>
            <a:r>
              <a:rPr lang="en-GB" sz="2000">
                <a:latin typeface="Century Schoolbook"/>
              </a:rPr>
              <a:t>consequences on mass media would reach many people hence promote drug free lifestyles and hinder pro-drug messages.</a:t>
            </a:r>
            <a:endParaRPr lang="en-GB" sz="2000" dirty="0">
              <a:latin typeface="Century Schoolbook"/>
            </a:endParaRPr>
          </a:p>
          <a:p>
            <a:r>
              <a:rPr lang="en-GB" sz="2000">
                <a:latin typeface="Century Schoolbook"/>
              </a:rPr>
              <a:t>Collaboration of several communities can increase efforts in developing strategies for prevention and control of substance abuse. Communities can work together and create agencies that educate on the dangers of substance abuse and also create policies that control it.</a:t>
            </a:r>
          </a:p>
        </p:txBody>
      </p:sp>
    </p:spTree>
    <p:extLst>
      <p:ext uri="{BB962C8B-B14F-4D97-AF65-F5344CB8AC3E}">
        <p14:creationId xmlns:p14="http://schemas.microsoft.com/office/powerpoint/2010/main" val="3055986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843" y="678089"/>
            <a:ext cx="10515600" cy="1325563"/>
          </a:xfrm>
        </p:spPr>
        <p:txBody>
          <a:bodyPr/>
          <a:lstStyle/>
          <a:p>
            <a:pPr algn="ctr"/>
            <a:r>
              <a:rPr lang="en-GB">
                <a:latin typeface="Century Schoolbook"/>
              </a:rPr>
              <a:t>Prevention and control methods of substance abuse</a:t>
            </a:r>
            <a:endParaRPr lang="en-US">
              <a:ea typeface="+mj-lt"/>
              <a:cs typeface="+mj-lt"/>
            </a:endParaRPr>
          </a:p>
          <a:p>
            <a:pPr algn="ctr"/>
            <a:endParaRPr lang="en-GB" dirty="0">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ea typeface="+mn-lt"/>
                <a:cs typeface="+mn-lt"/>
              </a:rPr>
              <a:t>Counselling of the affected individuals and groups is also another method which has been used actively for long. This can involve therapy or rehabilitation of the substance abuser, educating and leading them out of their addictions.</a:t>
            </a:r>
          </a:p>
          <a:p>
            <a:r>
              <a:rPr lang="en-GB" sz="2000">
                <a:latin typeface="Century Schoolbook"/>
                <a:ea typeface="+mn-lt"/>
                <a:cs typeface="+mn-lt"/>
              </a:rPr>
              <a:t>Behavioural monitoring is also an effective strategy in preventing and controlling substance abuse. For example, children can be monitored by their parents for concerns in their behavious which may be an indication to their mental health. The parents can then take action to teach the children to prevent them from getting into substance abuse.</a:t>
            </a:r>
          </a:p>
        </p:txBody>
      </p:sp>
    </p:spTree>
    <p:extLst>
      <p:ext uri="{BB962C8B-B14F-4D97-AF65-F5344CB8AC3E}">
        <p14:creationId xmlns:p14="http://schemas.microsoft.com/office/powerpoint/2010/main" val="2906768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atin typeface="Century Schoolbook"/>
              </a:rPr>
              <a:t>Role of the government concerning the issue</a:t>
            </a:r>
            <a:endParaRPr lang="en-GB" dirty="0">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cs typeface="Calibri"/>
              </a:rPr>
              <a:t>The government has reduced illegal and harmful drug abuse by coming up with laws that address the issue. For example, in some states in the United States, it is illegal to grow, sell and use marijuana, except for medicinal purposes.</a:t>
            </a:r>
          </a:p>
          <a:p>
            <a:r>
              <a:rPr lang="en-GB" sz="2000">
                <a:latin typeface="Century Schoolbook"/>
                <a:cs typeface="Calibri"/>
              </a:rPr>
              <a:t>Most harmful drugs are forbidden in the United States by the government for example cocaine and heroin. Anyone found in posession of such drugs, charges will immediately be pressed on them.</a:t>
            </a:r>
            <a:endParaRPr lang="en-GB" sz="2000" dirty="0">
              <a:latin typeface="Century Schoolbook"/>
              <a:cs typeface="Calibri"/>
            </a:endParaRPr>
          </a:p>
          <a:p>
            <a:r>
              <a:rPr lang="en-GB" sz="2000">
                <a:latin typeface="Century Schoolbook"/>
                <a:cs typeface="Calibri"/>
              </a:rPr>
              <a:t>The government has also increased the rates of substance abuse recovery by setting up a policy of abusers returning from their rehabilitation after 6 months </a:t>
            </a:r>
            <a:r>
              <a:rPr lang="en-GB" sz="2000">
                <a:latin typeface="Century Schoolbook"/>
                <a:ea typeface="+mn-lt"/>
                <a:cs typeface="+mn-lt"/>
              </a:rPr>
              <a:t>("What’s the government doing about drugs?," 2017)</a:t>
            </a:r>
            <a:r>
              <a:rPr lang="en-GB" sz="2000">
                <a:latin typeface="Century Schoolbook"/>
                <a:cs typeface="Calibri"/>
              </a:rPr>
              <a:t>. It has also set up rehabilitation facilities that are cost effective to assist substance abusers recover from their addiction.</a:t>
            </a:r>
            <a:endParaRPr lang="en-GB" sz="2000" dirty="0">
              <a:latin typeface="Century Schoolbook"/>
              <a:cs typeface="Calibri"/>
            </a:endParaRPr>
          </a:p>
        </p:txBody>
      </p:sp>
    </p:spTree>
    <p:extLst>
      <p:ext uri="{BB962C8B-B14F-4D97-AF65-F5344CB8AC3E}">
        <p14:creationId xmlns:p14="http://schemas.microsoft.com/office/powerpoint/2010/main" val="1151175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2861" y="534360"/>
            <a:ext cx="9404723" cy="1400530"/>
          </a:xfrm>
        </p:spPr>
        <p:txBody>
          <a:bodyPr>
            <a:normAutofit fontScale="90000"/>
          </a:bodyPr>
          <a:lstStyle/>
          <a:p>
            <a:pPr algn="ctr"/>
            <a:r>
              <a:rPr lang="en-GB" dirty="0">
                <a:latin typeface="Century Schoolbook"/>
              </a:rPr>
              <a:t>Organizations aimed at drug and substance abuse prevention and treatment</a:t>
            </a:r>
            <a:endParaRPr lang="en-GB">
              <a:latin typeface="Century Schoolbook"/>
            </a:endParaRPr>
          </a:p>
        </p:txBody>
      </p:sp>
      <p:sp>
        <p:nvSpPr>
          <p:cNvPr id="3" name="Content Placeholder 2"/>
          <p:cNvSpPr>
            <a:spLocks noGrp="1"/>
          </p:cNvSpPr>
          <p:nvPr>
            <p:ph idx="1"/>
          </p:nvPr>
        </p:nvSpPr>
        <p:spPr>
          <a:xfrm>
            <a:off x="1144133" y="2325061"/>
            <a:ext cx="9749362" cy="4195481"/>
          </a:xfrm>
        </p:spPr>
        <p:txBody>
          <a:bodyPr vert="horz" lIns="91440" tIns="45720" rIns="91440" bIns="45720" rtlCol="0" anchor="t">
            <a:normAutofit/>
          </a:bodyPr>
          <a:lstStyle/>
          <a:p>
            <a:r>
              <a:rPr lang="en-GB" sz="2000">
                <a:latin typeface="Century Schoolbook"/>
              </a:rPr>
              <a:t>National Institute on Drug Abuse (NIDA) focuses on scientific advancement on the causes and consequences of drug abuse and use that information to improve the people and public health.</a:t>
            </a:r>
          </a:p>
          <a:p>
            <a:r>
              <a:rPr lang="en-GB" sz="2000">
                <a:latin typeface="Century Schoolbook"/>
              </a:rPr>
              <a:t>The World Health Organization (WHO) specializes in substance abuse management through its agencies like Centre for Addiction and Mental Health and the Canadian Centre on Substance Abuse.</a:t>
            </a:r>
          </a:p>
          <a:p>
            <a:r>
              <a:rPr lang="en-GB" sz="2000">
                <a:latin typeface="Century Schoolbook"/>
              </a:rPr>
              <a:t>The Community Anti-Drug Coalitions of America (CADCA) takes solutions based on community strategies and comprehensive plans to address substance abuse problems. Today, CADCA represents the interest of more than 4000 anti- drug coalitions</a:t>
            </a:r>
            <a:endParaRPr lang="en-GB" sz="2000" dirty="0">
              <a:latin typeface="Century Schoolbook"/>
            </a:endParaRPr>
          </a:p>
        </p:txBody>
      </p:sp>
    </p:spTree>
    <p:extLst>
      <p:ext uri="{BB962C8B-B14F-4D97-AF65-F5344CB8AC3E}">
        <p14:creationId xmlns:p14="http://schemas.microsoft.com/office/powerpoint/2010/main" val="793442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2807" y="814160"/>
            <a:ext cx="9739993" cy="1352777"/>
          </a:xfrm>
        </p:spPr>
        <p:txBody>
          <a:bodyPr>
            <a:normAutofit fontScale="90000"/>
          </a:bodyPr>
          <a:lstStyle/>
          <a:p>
            <a:pPr algn="ctr"/>
            <a:r>
              <a:rPr lang="en-GB" dirty="0">
                <a:latin typeface="Century Schoolbook"/>
              </a:rPr>
              <a:t>Organizations aimed at drug and substance abuse prevention and treatment</a:t>
            </a:r>
            <a:endParaRPr lang="en-GB" dirty="0">
              <a:ea typeface="+mj-lt"/>
              <a:cs typeface="+mj-lt"/>
            </a:endParaRPr>
          </a:p>
          <a:p>
            <a:pPr algn="ctr"/>
            <a:endParaRPr lang="en-GB" dirty="0">
              <a:latin typeface="Century Schoolbook"/>
            </a:endParaRPr>
          </a:p>
        </p:txBody>
      </p:sp>
      <p:sp>
        <p:nvSpPr>
          <p:cNvPr id="3" name="Content Placeholder 2"/>
          <p:cNvSpPr>
            <a:spLocks noGrp="1"/>
          </p:cNvSpPr>
          <p:nvPr>
            <p:ph idx="1"/>
          </p:nvPr>
        </p:nvSpPr>
        <p:spPr>
          <a:xfrm>
            <a:off x="838200" y="2315483"/>
            <a:ext cx="10515600" cy="4351338"/>
          </a:xfrm>
        </p:spPr>
        <p:txBody>
          <a:bodyPr vert="horz" lIns="91440" tIns="45720" rIns="91440" bIns="45720" rtlCol="0" anchor="t">
            <a:normAutofit/>
          </a:bodyPr>
          <a:lstStyle/>
          <a:p>
            <a:r>
              <a:rPr lang="en-GB" sz="2000">
                <a:latin typeface="Century Schoolbook"/>
                <a:cs typeface="Calibri" panose="020F0502020204030204"/>
              </a:rPr>
              <a:t>Substance Abuse and Mental Health Services Administration (SAHMSA) is an agency that makes health efforts to improve individuals living with mental health and substance use disorders, and their families </a:t>
            </a:r>
            <a:r>
              <a:rPr lang="en-GB" sz="2000">
                <a:latin typeface="Century Schoolbook"/>
                <a:ea typeface="+mn-lt"/>
                <a:cs typeface="+mn-lt"/>
              </a:rPr>
              <a:t>("Who we are," 2019)</a:t>
            </a:r>
            <a:r>
              <a:rPr lang="en-GB" sz="2000" dirty="0">
                <a:ea typeface="+mn-lt"/>
                <a:cs typeface="+mn-lt"/>
              </a:rPr>
              <a:t>.</a:t>
            </a:r>
          </a:p>
          <a:p>
            <a:r>
              <a:rPr lang="en-GB" sz="2000">
                <a:latin typeface="Century Schoolbook"/>
                <a:ea typeface="+mn-lt"/>
                <a:cs typeface="+mn-lt"/>
              </a:rPr>
              <a:t>Drug Abuse Resistance Education (D.A.R.E) teaches children how to recognize and resist the direct and subtle pressures of society to experiment with drugs.</a:t>
            </a:r>
          </a:p>
          <a:p>
            <a:pPr marL="0" indent="0">
              <a:buNone/>
            </a:pPr>
            <a:endParaRPr lang="en-GB" sz="2000" dirty="0">
              <a:latin typeface="Calibri" panose="020F0502020204030204"/>
              <a:ea typeface="+mn-lt"/>
              <a:cs typeface="+mn-lt"/>
            </a:endParaRPr>
          </a:p>
        </p:txBody>
      </p:sp>
    </p:spTree>
    <p:extLst>
      <p:ext uri="{BB962C8B-B14F-4D97-AF65-F5344CB8AC3E}">
        <p14:creationId xmlns:p14="http://schemas.microsoft.com/office/powerpoint/2010/main" val="1791521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atin typeface="Century Schoolbook"/>
              </a:rPr>
              <a:t>Conclusion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rPr>
              <a:t>The current COVID-19 pandemic has led to a large growth of drug and substance abuse in the United States and also around the world.</a:t>
            </a:r>
            <a:endParaRPr lang="en-GB" sz="2000" dirty="0">
              <a:latin typeface="Century Schoolbook"/>
            </a:endParaRPr>
          </a:p>
          <a:p>
            <a:r>
              <a:rPr lang="en-GB" sz="2000">
                <a:latin typeface="Century Schoolbook"/>
              </a:rPr>
              <a:t>Despite the challenges at hand, the government and comminity has made a lot of effort not only to provide those struggling with drug abuse with assistance,</a:t>
            </a:r>
            <a:r>
              <a:rPr lang="en-GB" sz="2000" dirty="0">
                <a:latin typeface="Century Schoolbook"/>
              </a:rPr>
              <a:t> </a:t>
            </a:r>
            <a:r>
              <a:rPr lang="en-GB" sz="2000">
                <a:latin typeface="Century Schoolbook"/>
              </a:rPr>
              <a:t>but also giving people hope as a means to cope with the anxieties of these uncertain times.</a:t>
            </a:r>
            <a:endParaRPr lang="en-GB" sz="2000" dirty="0">
              <a:latin typeface="Century Schoolbook"/>
            </a:endParaRPr>
          </a:p>
          <a:p>
            <a:r>
              <a:rPr lang="en-GB" sz="2000">
                <a:latin typeface="Century Schoolbook"/>
              </a:rPr>
              <a:t>Though the numbers rose greatly during the beginning of the pandemic and towards the end of 2020, they have not risen that much i</a:t>
            </a:r>
            <a:r>
              <a:rPr lang="en-GB" sz="2000" dirty="0">
                <a:latin typeface="Century Schoolbook"/>
              </a:rPr>
              <a:t>n </a:t>
            </a:r>
            <a:r>
              <a:rPr lang="en-GB" sz="2000">
                <a:latin typeface="Century Schoolbook"/>
              </a:rPr>
              <a:t>2021.</a:t>
            </a:r>
            <a:r>
              <a:rPr lang="en-GB" sz="2000" dirty="0">
                <a:latin typeface="Century Schoolbook"/>
              </a:rPr>
              <a:t> </a:t>
            </a:r>
            <a:r>
              <a:rPr lang="en-GB" sz="2000">
                <a:latin typeface="Century Schoolbook"/>
              </a:rPr>
              <a:t>That shows that individuals are getting better.</a:t>
            </a:r>
            <a:endParaRPr lang="en-GB" sz="2000" dirty="0">
              <a:latin typeface="Century Schoolbook"/>
            </a:endParaRPr>
          </a:p>
          <a:p>
            <a:r>
              <a:rPr lang="en-GB" sz="2000">
                <a:latin typeface="Century Schoolbook"/>
              </a:rPr>
              <a:t>The entire world hopes that the</a:t>
            </a:r>
            <a:r>
              <a:rPr lang="en-GB" sz="2000" dirty="0">
                <a:latin typeface="Century Schoolbook"/>
              </a:rPr>
              <a:t> </a:t>
            </a:r>
            <a:r>
              <a:rPr lang="en-GB" sz="2000">
                <a:latin typeface="Century Schoolbook"/>
              </a:rPr>
              <a:t>COVID cases will soon end andlife will go back to normal,</a:t>
            </a:r>
            <a:r>
              <a:rPr lang="en-GB" sz="2000" dirty="0">
                <a:latin typeface="Century Schoolbook"/>
              </a:rPr>
              <a:t> </a:t>
            </a:r>
            <a:r>
              <a:rPr lang="en-GB" sz="2000">
                <a:latin typeface="Century Schoolbook"/>
              </a:rPr>
              <a:t>therefore highly decreasing the amount of drug and substance abuse.</a:t>
            </a:r>
            <a:endParaRPr lang="en-GB" sz="2000" dirty="0">
              <a:latin typeface="Century Schoolbook"/>
            </a:endParaRPr>
          </a:p>
        </p:txBody>
      </p:sp>
    </p:spTree>
    <p:extLst>
      <p:ext uri="{BB962C8B-B14F-4D97-AF65-F5344CB8AC3E}">
        <p14:creationId xmlns:p14="http://schemas.microsoft.com/office/powerpoint/2010/main" val="4157773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References</a:t>
            </a:r>
          </a:p>
        </p:txBody>
      </p:sp>
      <p:sp>
        <p:nvSpPr>
          <p:cNvPr id="3" name="Content Placeholder 2"/>
          <p:cNvSpPr>
            <a:spLocks noGrp="1"/>
          </p:cNvSpPr>
          <p:nvPr>
            <p:ph idx="1"/>
          </p:nvPr>
        </p:nvSpPr>
        <p:spPr>
          <a:xfrm>
            <a:off x="838200" y="2029732"/>
            <a:ext cx="10515600" cy="4385974"/>
          </a:xfrm>
        </p:spPr>
        <p:txBody>
          <a:bodyPr vert="horz" lIns="91440" tIns="45720" rIns="91440" bIns="45720" rtlCol="0" anchor="t">
            <a:normAutofit/>
          </a:bodyPr>
          <a:lstStyle/>
          <a:p>
            <a:pPr>
              <a:buNone/>
            </a:pPr>
            <a:r>
              <a:rPr lang="en-GB" sz="2000">
                <a:latin typeface="Century Schoolbook"/>
                <a:ea typeface="+mn-lt"/>
                <a:cs typeface="+mn-lt"/>
              </a:rPr>
              <a:t>Abramson, A. (2021, March 1). </a:t>
            </a:r>
            <a:r>
              <a:rPr lang="en-GB" sz="2000" i="1">
                <a:latin typeface="Century Schoolbook"/>
                <a:ea typeface="+mn-lt"/>
                <a:cs typeface="+mn-lt"/>
              </a:rPr>
              <a:t>Substance use during the pandemic</a:t>
            </a:r>
            <a:r>
              <a:rPr lang="en-GB" sz="2000">
                <a:latin typeface="Century Schoolbook"/>
                <a:ea typeface="+mn-lt"/>
                <a:cs typeface="+mn-lt"/>
              </a:rPr>
              <a:t>. </a:t>
            </a:r>
            <a:r>
              <a:rPr lang="en-GB" sz="2000" dirty="0">
                <a:latin typeface="Century Schoolbook"/>
                <a:ea typeface="+mn-lt"/>
                <a:cs typeface="+mn-lt"/>
                <a:hlinkClick r:id="rId2"/>
              </a:rPr>
              <a:t>https://www.apa.org</a:t>
            </a:r>
            <a:r>
              <a:rPr lang="en-GB" sz="2000" dirty="0">
                <a:latin typeface="Century Schoolbook"/>
                <a:ea typeface="+mn-lt"/>
                <a:cs typeface="+mn-lt"/>
              </a:rPr>
              <a:t>. </a:t>
            </a:r>
            <a:r>
              <a:rPr lang="en-GB" sz="2000" dirty="0">
                <a:latin typeface="Century Schoolbook"/>
                <a:ea typeface="+mn-lt"/>
                <a:cs typeface="+mn-lt"/>
                <a:hlinkClick r:id="rId3"/>
              </a:rPr>
              <a:t>https://www.apa.org/monitor/2021/03/substance-use-pandemic</a:t>
            </a:r>
            <a:endParaRPr lang="en-US" sz="2000">
              <a:latin typeface="Century Schoolbook"/>
            </a:endParaRPr>
          </a:p>
          <a:p>
            <a:pPr>
              <a:buNone/>
            </a:pPr>
            <a:r>
              <a:rPr lang="en-GB" sz="2000" i="1">
                <a:latin typeface="Century Schoolbook"/>
                <a:ea typeface="+mn-lt"/>
                <a:cs typeface="+mn-lt"/>
              </a:rPr>
              <a:t>Addiction and health</a:t>
            </a:r>
            <a:r>
              <a:rPr lang="en-GB" sz="2000">
                <a:latin typeface="Century Schoolbook"/>
                <a:ea typeface="+mn-lt"/>
                <a:cs typeface="+mn-lt"/>
              </a:rPr>
              <a:t>. (2020, July 13). National Institute on Drug Abuse. </a:t>
            </a:r>
            <a:r>
              <a:rPr lang="en-GB" sz="2000" dirty="0">
                <a:latin typeface="Century Schoolbook"/>
                <a:ea typeface="+mn-lt"/>
                <a:cs typeface="+mn-lt"/>
                <a:hlinkClick r:id="rId4"/>
              </a:rPr>
              <a:t>https://www.drugabuse.gov/publications/drugs-brains-behavior-science-addiction/addiction-health</a:t>
            </a:r>
            <a:endParaRPr lang="en-GB" sz="2000">
              <a:latin typeface="Century Schoolbook"/>
            </a:endParaRPr>
          </a:p>
          <a:p>
            <a:pPr>
              <a:buNone/>
            </a:pPr>
            <a:r>
              <a:rPr lang="en-GB" sz="2000" i="1">
                <a:latin typeface="Century Schoolbook"/>
                <a:ea typeface="+mn-lt"/>
                <a:cs typeface="+mn-lt"/>
              </a:rPr>
              <a:t>Substance abuse: Know the signs</a:t>
            </a:r>
            <a:r>
              <a:rPr lang="en-GB" sz="2000">
                <a:latin typeface="Century Schoolbook"/>
                <a:ea typeface="+mn-lt"/>
                <a:cs typeface="+mn-lt"/>
              </a:rPr>
              <a:t>. (2018, February 9). WebMD. </a:t>
            </a:r>
            <a:r>
              <a:rPr lang="en-GB" sz="2000" dirty="0">
                <a:latin typeface="Century Schoolbook"/>
                <a:ea typeface="+mn-lt"/>
                <a:cs typeface="+mn-lt"/>
                <a:hlinkClick r:id="rId5"/>
              </a:rPr>
              <a:t>https://www.webmd.com/mental-health/addiction/substance-abuse#1</a:t>
            </a:r>
            <a:endParaRPr lang="en-GB" sz="2000">
              <a:latin typeface="Century Schoolbook"/>
            </a:endParaRPr>
          </a:p>
          <a:p>
            <a:pPr>
              <a:buNone/>
            </a:pPr>
            <a:r>
              <a:rPr lang="en-GB" sz="2000" i="1">
                <a:latin typeface="Century Schoolbook"/>
                <a:ea typeface="+mn-lt"/>
                <a:cs typeface="+mn-lt"/>
              </a:rPr>
              <a:t>What to know about substance abuse</a:t>
            </a:r>
            <a:r>
              <a:rPr lang="en-GB" sz="2000">
                <a:latin typeface="Century Schoolbook"/>
                <a:ea typeface="+mn-lt"/>
                <a:cs typeface="+mn-lt"/>
              </a:rPr>
              <a:t>. (2020, November 20). Healthgrades. </a:t>
            </a:r>
            <a:r>
              <a:rPr lang="en-GB" sz="2000" dirty="0">
                <a:latin typeface="Century Schoolbook"/>
                <a:ea typeface="+mn-lt"/>
                <a:cs typeface="+mn-lt"/>
                <a:hlinkClick r:id="rId6"/>
              </a:rPr>
              <a:t>https://www.healthgrades.com/right-care/substance-abuse-and-addiction/drug-abuse</a:t>
            </a:r>
            <a:endParaRPr lang="en-GB" sz="2000">
              <a:latin typeface="Century Schoolbook"/>
            </a:endParaRPr>
          </a:p>
          <a:p>
            <a:pPr>
              <a:buNone/>
            </a:pPr>
            <a:endParaRPr lang="en-GB" sz="2000" dirty="0">
              <a:latin typeface="Century Schoolbook"/>
              <a:cs typeface="Calibri"/>
            </a:endParaRPr>
          </a:p>
        </p:txBody>
      </p:sp>
    </p:spTree>
    <p:extLst>
      <p:ext uri="{BB962C8B-B14F-4D97-AF65-F5344CB8AC3E}">
        <p14:creationId xmlns:p14="http://schemas.microsoft.com/office/powerpoint/2010/main" val="1813950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F7333-DBFD-4634-8E0E-200B3FA1FE7D}"/>
              </a:ext>
            </a:extLst>
          </p:cNvPr>
          <p:cNvSpPr>
            <a:spLocks noGrp="1"/>
          </p:cNvSpPr>
          <p:nvPr>
            <p:ph type="title"/>
          </p:nvPr>
        </p:nvSpPr>
        <p:spPr/>
        <p:txBody>
          <a:bodyPr/>
          <a:lstStyle/>
          <a:p>
            <a:pPr algn="ctr"/>
            <a:r>
              <a:rPr lang="en-US">
                <a:latin typeface="Century Schoolbook"/>
                <a:cs typeface="Calibri Light"/>
              </a:rPr>
              <a:t>References</a:t>
            </a:r>
            <a:endParaRPr lang="en-US">
              <a:latin typeface="Century Schoolbook"/>
            </a:endParaRPr>
          </a:p>
        </p:txBody>
      </p:sp>
      <p:sp>
        <p:nvSpPr>
          <p:cNvPr id="3" name="Content Placeholder 2">
            <a:extLst>
              <a:ext uri="{FF2B5EF4-FFF2-40B4-BE49-F238E27FC236}">
                <a16:creationId xmlns:a16="http://schemas.microsoft.com/office/drawing/2014/main" id="{ACA1B136-FEEB-4942-B2EA-63C9DD7E5A5C}"/>
              </a:ext>
            </a:extLst>
          </p:cNvPr>
          <p:cNvSpPr>
            <a:spLocks noGrp="1"/>
          </p:cNvSpPr>
          <p:nvPr>
            <p:ph idx="1"/>
          </p:nvPr>
        </p:nvSpPr>
        <p:spPr>
          <a:xfrm>
            <a:off x="838200" y="1961696"/>
            <a:ext cx="10515600" cy="4351338"/>
          </a:xfrm>
        </p:spPr>
        <p:txBody>
          <a:bodyPr vert="horz" lIns="91440" tIns="45720" rIns="91440" bIns="45720" rtlCol="0" anchor="t">
            <a:normAutofit/>
          </a:bodyPr>
          <a:lstStyle/>
          <a:p>
            <a:pPr>
              <a:buNone/>
            </a:pPr>
            <a:r>
              <a:rPr lang="en-GB" sz="2000" i="1">
                <a:latin typeface="Century Schoolbook"/>
                <a:ea typeface="+mn-lt"/>
                <a:cs typeface="+mn-lt"/>
              </a:rPr>
              <a:t>What’s the government doing about drugs?</a:t>
            </a:r>
            <a:r>
              <a:rPr lang="en-GB" sz="2000">
                <a:latin typeface="Century Schoolbook"/>
                <a:ea typeface="+mn-lt"/>
                <a:cs typeface="+mn-lt"/>
              </a:rPr>
              <a:t> (2017, July 16). DrugWise. </a:t>
            </a:r>
            <a:r>
              <a:rPr lang="en-GB" sz="2000" dirty="0">
                <a:latin typeface="Century Schoolbook"/>
                <a:ea typeface="+mn-lt"/>
                <a:cs typeface="+mn-lt"/>
                <a:hlinkClick r:id="rId2"/>
              </a:rPr>
              <a:t>https://www.drugwise.org.uk/whats-the-government-doing-about-drugs/</a:t>
            </a:r>
            <a:endParaRPr lang="en-GB" sz="2000">
              <a:latin typeface="Century Schoolbook"/>
            </a:endParaRPr>
          </a:p>
          <a:p>
            <a:pPr>
              <a:buNone/>
            </a:pPr>
            <a:r>
              <a:rPr lang="en-GB" sz="2000" i="1">
                <a:latin typeface="Century Schoolbook"/>
                <a:ea typeface="+mn-lt"/>
                <a:cs typeface="+mn-lt"/>
              </a:rPr>
              <a:t>Who we are</a:t>
            </a:r>
            <a:r>
              <a:rPr lang="en-GB" sz="2000">
                <a:latin typeface="Century Schoolbook"/>
                <a:ea typeface="+mn-lt"/>
                <a:cs typeface="+mn-lt"/>
              </a:rPr>
              <a:t>. (2019, April 23). SAMHSA - Substance Abuse and Mental Health Services Administration. </a:t>
            </a:r>
            <a:r>
              <a:rPr lang="en-GB" sz="2000" dirty="0">
                <a:latin typeface="Century Schoolbook"/>
                <a:ea typeface="+mn-lt"/>
                <a:cs typeface="+mn-lt"/>
                <a:hlinkClick r:id="rId3"/>
              </a:rPr>
              <a:t>https://www.samhsa.gov/about-us/who-we-are</a:t>
            </a:r>
            <a:endParaRPr lang="en-GB" sz="2000">
              <a:latin typeface="Century Schoolbook"/>
            </a:endParaRPr>
          </a:p>
          <a:p>
            <a:pPr marL="0" indent="0">
              <a:buNone/>
            </a:pPr>
            <a:endParaRPr lang="en-GB" sz="2000" dirty="0">
              <a:latin typeface="Century Schoolbook"/>
              <a:cs typeface="Calibri"/>
            </a:endParaRPr>
          </a:p>
        </p:txBody>
      </p:sp>
    </p:spTree>
    <p:extLst>
      <p:ext uri="{BB962C8B-B14F-4D97-AF65-F5344CB8AC3E}">
        <p14:creationId xmlns:p14="http://schemas.microsoft.com/office/powerpoint/2010/main" val="132232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Introduction</a:t>
            </a:r>
          </a:p>
        </p:txBody>
      </p:sp>
      <p:sp>
        <p:nvSpPr>
          <p:cNvPr id="3" name="Content Placeholder 2"/>
          <p:cNvSpPr>
            <a:spLocks noGrp="1"/>
          </p:cNvSpPr>
          <p:nvPr>
            <p:ph idx="1"/>
          </p:nvPr>
        </p:nvSpPr>
        <p:spPr>
          <a:xfrm>
            <a:off x="838200" y="1825625"/>
            <a:ext cx="10134600" cy="4351338"/>
          </a:xfrm>
        </p:spPr>
        <p:txBody>
          <a:bodyPr vert="horz" lIns="91440" tIns="45720" rIns="91440" bIns="45720" rtlCol="0" anchor="t">
            <a:normAutofit/>
          </a:bodyPr>
          <a:lstStyle/>
          <a:p>
            <a:r>
              <a:rPr lang="en-GB" sz="2000" dirty="0">
                <a:latin typeface="Century Schoolbook"/>
                <a:cs typeface="Calibri"/>
              </a:rPr>
              <a:t>The certainty and stress arising from the COVID-19 pandemic has taken a toll on the mental health of many individuals.</a:t>
            </a:r>
          </a:p>
          <a:p>
            <a:r>
              <a:rPr lang="en-GB" sz="2000" dirty="0">
                <a:latin typeface="Century Schoolbook"/>
                <a:cs typeface="Calibri"/>
              </a:rPr>
              <a:t>It has been reported that there has been a rise in the misuse of stimulants and opioids to cope with what is happening around the world. This rise has been in both quantity and frequency of use in the drugs.</a:t>
            </a:r>
          </a:p>
          <a:p>
            <a:r>
              <a:rPr lang="en-GB" sz="2000" dirty="0">
                <a:latin typeface="Century Schoolbook"/>
                <a:cs typeface="Calibri"/>
              </a:rPr>
              <a:t>Some people who were abusing substances before the pandemic started to use new substances because their usual substances became harder to come by due to increase in number of people using them.</a:t>
            </a:r>
          </a:p>
          <a:p>
            <a:r>
              <a:rPr lang="en-GB" sz="2000" dirty="0">
                <a:latin typeface="Century Schoolbook"/>
                <a:cs typeface="Calibri"/>
              </a:rPr>
              <a:t>The production and supply of commonly abused substances has also spiked and the illegal business greatly increased.</a:t>
            </a:r>
          </a:p>
        </p:txBody>
      </p:sp>
    </p:spTree>
    <p:extLst>
      <p:ext uri="{BB962C8B-B14F-4D97-AF65-F5344CB8AC3E}">
        <p14:creationId xmlns:p14="http://schemas.microsoft.com/office/powerpoint/2010/main" val="1421574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Background</a:t>
            </a:r>
            <a:r>
              <a:rPr lang="en-GB" dirty="0"/>
              <a:t> </a:t>
            </a:r>
            <a:r>
              <a:rPr lang="en-GB" dirty="0">
                <a:latin typeface="Century Schoolbook"/>
              </a:rPr>
              <a:t>of the Problem</a:t>
            </a:r>
            <a:endParaRPr lang="en-GB">
              <a:latin typeface="Century Schoolbook"/>
              <a:cs typeface="Calibri Light"/>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rPr>
              <a:t>Substance abuse has been around for centuries and increasing in usage and new substances as the years increase.</a:t>
            </a:r>
            <a:endParaRPr lang="en-GB" sz="2000" dirty="0">
              <a:latin typeface="Century Schoolbook"/>
            </a:endParaRPr>
          </a:p>
          <a:p>
            <a:r>
              <a:rPr lang="en-GB" sz="2000">
                <a:latin typeface="Century Schoolbook"/>
              </a:rPr>
              <a:t>Some people who abuse drugs and substances can easily quit or change their ungealthy behaviour while others have become addicted to them, using them</a:t>
            </a:r>
            <a:r>
              <a:rPr lang="en-GB" sz="2000" dirty="0">
                <a:latin typeface="Century Schoolbook"/>
              </a:rPr>
              <a:t> </a:t>
            </a:r>
            <a:r>
              <a:rPr lang="en-GB" sz="2000">
                <a:latin typeface="Century Schoolbook"/>
              </a:rPr>
              <a:t>regularly for example on a daily basis.</a:t>
            </a:r>
            <a:endParaRPr lang="en-GB" sz="2000" dirty="0">
              <a:latin typeface="Century Schoolbook"/>
            </a:endParaRPr>
          </a:p>
          <a:p>
            <a:r>
              <a:rPr lang="en-GB" sz="2000">
                <a:latin typeface="Century Schoolbook"/>
              </a:rPr>
              <a:t>Both legal and illegal drugs can change how your mind functions and give you that sense of ease or pleasure.</a:t>
            </a:r>
            <a:endParaRPr lang="en-GB" sz="2000" dirty="0">
              <a:latin typeface="Century Schoolbook"/>
            </a:endParaRPr>
          </a:p>
          <a:p>
            <a:r>
              <a:rPr lang="en-GB" sz="2000">
                <a:latin typeface="Century Schoolbook"/>
              </a:rPr>
              <a:t>The most common drug abused is alcohol, which is a legal drug that alters the brain functioning and gives you the sense of being 'drunk'. Other legal drugs abused</a:t>
            </a:r>
            <a:r>
              <a:rPr lang="en-GB" sz="2000" dirty="0">
                <a:latin typeface="Century Schoolbook"/>
              </a:rPr>
              <a:t> are </a:t>
            </a:r>
            <a:r>
              <a:rPr lang="en-GB" sz="2000">
                <a:latin typeface="Century Schoolbook"/>
              </a:rPr>
              <a:t>prescription and over the counter medicine</a:t>
            </a:r>
            <a:r>
              <a:rPr lang="en-GB" sz="2000">
                <a:latin typeface="Century Schoolbook"/>
                <a:ea typeface="+mn-lt"/>
                <a:cs typeface="+mn-lt"/>
              </a:rPr>
              <a:t> ("Substance abuse: Know the signs," 2018).</a:t>
            </a:r>
            <a:r>
              <a:rPr lang="en-GB" sz="2000">
                <a:latin typeface="Century Schoolbook"/>
                <a:cs typeface="Calibri"/>
              </a:rPr>
              <a:t> </a:t>
            </a:r>
            <a:r>
              <a:rPr lang="en-GB" sz="2000">
                <a:latin typeface="Century Schoolbook"/>
              </a:rPr>
              <a:t>A few examples of illegal drugs are cocaine, ecstasy, heroin and molly.</a:t>
            </a:r>
            <a:endParaRPr lang="en-GB" sz="2000" dirty="0">
              <a:latin typeface="Century Schoolbook"/>
            </a:endParaRPr>
          </a:p>
          <a:p>
            <a:endParaRPr lang="en-GB" sz="2000" dirty="0">
              <a:latin typeface="Century Schoolbook"/>
            </a:endParaRPr>
          </a:p>
        </p:txBody>
      </p:sp>
    </p:spTree>
    <p:extLst>
      <p:ext uri="{BB962C8B-B14F-4D97-AF65-F5344CB8AC3E}">
        <p14:creationId xmlns:p14="http://schemas.microsoft.com/office/powerpoint/2010/main" val="38478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90A08-D1B7-4130-8E4E-C01059252145}"/>
              </a:ext>
            </a:extLst>
          </p:cNvPr>
          <p:cNvSpPr>
            <a:spLocks noGrp="1"/>
          </p:cNvSpPr>
          <p:nvPr>
            <p:ph type="title"/>
          </p:nvPr>
        </p:nvSpPr>
        <p:spPr/>
        <p:txBody>
          <a:bodyPr/>
          <a:lstStyle/>
          <a:p>
            <a:pPr algn="ctr"/>
            <a:r>
              <a:rPr lang="en-US">
                <a:latin typeface="Century Schoolbook"/>
                <a:cs typeface="Calibri Light"/>
              </a:rPr>
              <a:t>Causes of the problem</a:t>
            </a:r>
            <a:endParaRPr lang="en-US">
              <a:latin typeface="Century Schoolbook"/>
            </a:endParaRPr>
          </a:p>
        </p:txBody>
      </p:sp>
      <p:sp>
        <p:nvSpPr>
          <p:cNvPr id="3" name="Content Placeholder 2">
            <a:extLst>
              <a:ext uri="{FF2B5EF4-FFF2-40B4-BE49-F238E27FC236}">
                <a16:creationId xmlns:a16="http://schemas.microsoft.com/office/drawing/2014/main" id="{C2CAA53A-F732-4A84-80E2-B948465F45DA}"/>
              </a:ext>
            </a:extLst>
          </p:cNvPr>
          <p:cNvSpPr>
            <a:spLocks noGrp="1"/>
          </p:cNvSpPr>
          <p:nvPr>
            <p:ph idx="1"/>
          </p:nvPr>
        </p:nvSpPr>
        <p:spPr/>
        <p:txBody>
          <a:bodyPr vert="horz" lIns="91440" tIns="45720" rIns="91440" bIns="45720" rtlCol="0" anchor="t">
            <a:normAutofit/>
          </a:bodyPr>
          <a:lstStyle/>
          <a:p>
            <a:r>
              <a:rPr lang="en-US" sz="2000">
                <a:latin typeface="Century Schoolbook"/>
                <a:cs typeface="Calibri"/>
              </a:rPr>
              <a:t>Majority of people get into drug and substance abuse because of stress and the anxieties in their lives. In order to cope, they resort to the habit so as to avoid their personal problems.</a:t>
            </a:r>
            <a:endParaRPr lang="en-US" sz="2000" dirty="0">
              <a:latin typeface="Century Schoolbook"/>
              <a:cs typeface="Calibri"/>
            </a:endParaRPr>
          </a:p>
          <a:p>
            <a:r>
              <a:rPr lang="en-US" sz="2000">
                <a:latin typeface="Century Schoolbook"/>
                <a:cs typeface="Calibri"/>
              </a:rPr>
              <a:t>Another reason individuals get into drug and substance abuse is because of pressure from outside. In the</a:t>
            </a:r>
            <a:r>
              <a:rPr lang="en-US" sz="2000" dirty="0">
                <a:latin typeface="Century Schoolbook"/>
                <a:cs typeface="Calibri"/>
              </a:rPr>
              <a:t> </a:t>
            </a:r>
            <a:r>
              <a:rPr lang="en-US" sz="2000">
                <a:latin typeface="Century Schoolbook"/>
                <a:cs typeface="Calibri"/>
              </a:rPr>
              <a:t>20th</a:t>
            </a:r>
            <a:r>
              <a:rPr lang="en-US" sz="2000" dirty="0">
                <a:latin typeface="Century Schoolbook"/>
                <a:cs typeface="Calibri"/>
              </a:rPr>
              <a:t> </a:t>
            </a:r>
            <a:r>
              <a:rPr lang="en-US" sz="2000">
                <a:latin typeface="Century Schoolbook"/>
                <a:cs typeface="Calibri"/>
              </a:rPr>
              <a:t>Century, cigarette smoking was seen as a cool thing to do as portrayed by the media. 100 million people died in that century as a result of tobacco use.</a:t>
            </a:r>
            <a:endParaRPr lang="en-US" sz="2000" dirty="0">
              <a:latin typeface="Century Schoolbook"/>
              <a:cs typeface="Calibri"/>
            </a:endParaRPr>
          </a:p>
          <a:p>
            <a:r>
              <a:rPr lang="en-US" sz="2000">
                <a:latin typeface="Century Schoolbook"/>
                <a:cs typeface="Calibri"/>
              </a:rPr>
              <a:t>One reason which is not common is the drug exposure timing </a:t>
            </a:r>
            <a:r>
              <a:rPr lang="en-US" sz="2000">
                <a:latin typeface="Century Schoolbook"/>
                <a:ea typeface="+mn-lt"/>
                <a:cs typeface="+mn-lt"/>
              </a:rPr>
              <a:t>("What to know about substance abuse," 2020). A child exposed to drugs through his peers is more likely to become an abuser compared to an adult getting exposed to drugs during his adulthood</a:t>
            </a:r>
            <a:r>
              <a:rPr lang="en-US" sz="2000" dirty="0">
                <a:latin typeface="Century Schoolbook"/>
                <a:ea typeface="+mn-lt"/>
                <a:cs typeface="+mn-lt"/>
              </a:rPr>
              <a:t>.</a:t>
            </a:r>
            <a:endParaRPr lang="en-US" sz="2000" dirty="0">
              <a:latin typeface="Century Schoolbook"/>
              <a:cs typeface="Calibri"/>
            </a:endParaRPr>
          </a:p>
        </p:txBody>
      </p:sp>
    </p:spTree>
    <p:extLst>
      <p:ext uri="{BB962C8B-B14F-4D97-AF65-F5344CB8AC3E}">
        <p14:creationId xmlns:p14="http://schemas.microsoft.com/office/powerpoint/2010/main" val="180608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768"/>
            <a:ext cx="10515600" cy="1325563"/>
          </a:xfrm>
        </p:spPr>
        <p:txBody>
          <a:bodyPr/>
          <a:lstStyle/>
          <a:p>
            <a:pPr algn="ctr"/>
            <a:r>
              <a:rPr lang="en-GB" dirty="0">
                <a:latin typeface="Century Schoolbook"/>
              </a:rPr>
              <a:t>Demographic trends of substance abuse</a:t>
            </a:r>
          </a:p>
        </p:txBody>
      </p:sp>
      <p:sp>
        <p:nvSpPr>
          <p:cNvPr id="3" name="Content Placeholder 2"/>
          <p:cNvSpPr>
            <a:spLocks noGrp="1"/>
          </p:cNvSpPr>
          <p:nvPr>
            <p:ph idx="1"/>
          </p:nvPr>
        </p:nvSpPr>
        <p:spPr>
          <a:xfrm>
            <a:off x="838200" y="1975304"/>
            <a:ext cx="10515600" cy="4351338"/>
          </a:xfrm>
        </p:spPr>
        <p:txBody>
          <a:bodyPr vert="horz" lIns="91440" tIns="45720" rIns="91440" bIns="45720" rtlCol="0" anchor="t">
            <a:normAutofit/>
          </a:bodyPr>
          <a:lstStyle/>
          <a:p>
            <a:r>
              <a:rPr lang="en-GB" sz="2000">
                <a:latin typeface="Century Schoolbook"/>
                <a:ea typeface="+mn-lt"/>
                <a:cs typeface="+mn-lt"/>
              </a:rPr>
              <a:t>According to statistics, as of June 2020, almost 15% of Americans were reported to be abusing drugs so as to cope with the stresses and anxieties which had arisen from the COVID-19 pandemic (Abramson, 2021).</a:t>
            </a:r>
            <a:endParaRPr lang="en-GB" sz="2000" dirty="0">
              <a:latin typeface="Century Schoolbook"/>
              <a:ea typeface="+mn-lt"/>
              <a:cs typeface="+mn-lt"/>
            </a:endParaRPr>
          </a:p>
          <a:p>
            <a:r>
              <a:rPr lang="en-GB" sz="2000">
                <a:latin typeface="Century Schoolbook"/>
                <a:ea typeface="+mn-lt"/>
                <a:cs typeface="+mn-lt"/>
              </a:rPr>
              <a:t>During the early months of the pandemic, it was reported that there had been a 20% increase in the number of people nationwide who had experienced drug overdose compared to the statistics </a:t>
            </a:r>
            <a:r>
              <a:rPr lang="en-GB" sz="2000" dirty="0">
                <a:latin typeface="Century Schoolbook"/>
                <a:ea typeface="+mn-lt"/>
                <a:cs typeface="+mn-lt"/>
              </a:rPr>
              <a:t>taken the</a:t>
            </a:r>
            <a:r>
              <a:rPr lang="en-GB" sz="2000">
                <a:latin typeface="Century Schoolbook"/>
                <a:ea typeface="+mn-lt"/>
                <a:cs typeface="+mn-lt"/>
              </a:rPr>
              <a:t> same time in the previous year (Abramson, 2021).</a:t>
            </a:r>
            <a:endParaRPr lang="en-GB" sz="2000" dirty="0">
              <a:latin typeface="Century Schoolbook"/>
              <a:ea typeface="+mn-lt"/>
              <a:cs typeface="+mn-lt"/>
            </a:endParaRPr>
          </a:p>
          <a:p>
            <a:r>
              <a:rPr lang="en-GB" sz="2000">
                <a:latin typeface="Century Schoolbook"/>
                <a:ea typeface="+mn-lt"/>
                <a:cs typeface="+mn-lt"/>
              </a:rPr>
              <a:t>Not only that, more than 40 states had seen a very significant increase in drug related mortality by December 2020 alongside growing</a:t>
            </a:r>
            <a:r>
              <a:rPr lang="en-GB" sz="2000" dirty="0">
                <a:latin typeface="Century Schoolbook"/>
                <a:ea typeface="+mn-lt"/>
                <a:cs typeface="+mn-lt"/>
              </a:rPr>
              <a:t> </a:t>
            </a:r>
            <a:r>
              <a:rPr lang="en-GB" sz="2000">
                <a:latin typeface="Century Schoolbook"/>
                <a:ea typeface="+mn-lt"/>
                <a:cs typeface="+mn-lt"/>
              </a:rPr>
              <a:t>substance abuse disorders.</a:t>
            </a:r>
            <a:endParaRPr lang="en-GB" sz="2000" dirty="0">
              <a:latin typeface="Century Schoolbook"/>
              <a:ea typeface="+mn-lt"/>
              <a:cs typeface="+mn-lt"/>
            </a:endParaRPr>
          </a:p>
          <a:p>
            <a:r>
              <a:rPr lang="en-GB" sz="2000">
                <a:latin typeface="Century Schoolbook"/>
                <a:ea typeface="+mn-lt"/>
                <a:cs typeface="+mn-lt"/>
              </a:rPr>
              <a:t>There has been an increased number of people hospitalized and others in rehabilitation</a:t>
            </a:r>
            <a:r>
              <a:rPr lang="en-GB" sz="2000" dirty="0">
                <a:latin typeface="Century Schoolbook"/>
                <a:ea typeface="+mn-lt"/>
                <a:cs typeface="+mn-lt"/>
              </a:rPr>
              <a:t> </a:t>
            </a:r>
            <a:r>
              <a:rPr lang="en-GB" sz="2000">
                <a:latin typeface="Century Schoolbook"/>
                <a:ea typeface="+mn-lt"/>
                <a:cs typeface="+mn-lt"/>
              </a:rPr>
              <a:t>treatment due to</a:t>
            </a:r>
            <a:r>
              <a:rPr lang="en-GB" sz="2000" dirty="0">
                <a:latin typeface="Century Schoolbook"/>
                <a:ea typeface="+mn-lt"/>
                <a:cs typeface="+mn-lt"/>
              </a:rPr>
              <a:t> </a:t>
            </a:r>
            <a:r>
              <a:rPr lang="en-GB" sz="2000">
                <a:latin typeface="Century Schoolbook"/>
                <a:ea typeface="+mn-lt"/>
                <a:cs typeface="+mn-lt"/>
              </a:rPr>
              <a:t>substance during the COVID-19 pandemic.</a:t>
            </a:r>
            <a:endParaRPr lang="en-GB" sz="2000" dirty="0">
              <a:latin typeface="Century Schoolbook"/>
              <a:ea typeface="+mn-lt"/>
              <a:cs typeface="+mn-lt"/>
            </a:endParaRPr>
          </a:p>
        </p:txBody>
      </p:sp>
    </p:spTree>
    <p:extLst>
      <p:ext uri="{BB962C8B-B14F-4D97-AF65-F5344CB8AC3E}">
        <p14:creationId xmlns:p14="http://schemas.microsoft.com/office/powerpoint/2010/main" val="1539013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Factors leading to increased number</a:t>
            </a: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cs typeface="Calibri"/>
              </a:rPr>
              <a:t>The main factor that has led to increase in the number of drug and substance abusers and abuse cases is the lack of healthier ways to cope with the stresses life.</a:t>
            </a:r>
            <a:endParaRPr lang="en-GB" sz="2000" dirty="0">
              <a:latin typeface="Century Schoolbook"/>
              <a:cs typeface="Calibri"/>
            </a:endParaRPr>
          </a:p>
          <a:p>
            <a:r>
              <a:rPr lang="en-GB" sz="2000">
                <a:latin typeface="Century Schoolbook"/>
                <a:cs typeface="Calibri"/>
              </a:rPr>
              <a:t>The pandemic was a huge blow to the entire world which was unexpected. Nobody knew exactly where the fatal COVID-19 came from and how to</a:t>
            </a:r>
            <a:r>
              <a:rPr lang="en-GB" sz="2000" dirty="0">
                <a:latin typeface="Century Schoolbook"/>
                <a:cs typeface="Calibri"/>
              </a:rPr>
              <a:t> </a:t>
            </a:r>
            <a:r>
              <a:rPr lang="en-GB" sz="2000">
                <a:latin typeface="Century Schoolbook"/>
                <a:cs typeface="Calibri"/>
              </a:rPr>
              <a:t>sucecessfully treat it. With the government's</a:t>
            </a:r>
            <a:r>
              <a:rPr lang="en-GB" sz="2000" dirty="0">
                <a:latin typeface="Century Schoolbook"/>
                <a:cs typeface="Calibri"/>
              </a:rPr>
              <a:t> </a:t>
            </a:r>
            <a:r>
              <a:rPr lang="en-GB" sz="2000">
                <a:latin typeface="Century Schoolbook"/>
                <a:cs typeface="Calibri"/>
              </a:rPr>
              <a:t>declaration of nationwide quarantining and social distancing, many people lost their jobs, feared what would happen and so their mental health declined.</a:t>
            </a:r>
            <a:endParaRPr lang="en-GB" sz="2000" dirty="0">
              <a:latin typeface="Century Schoolbook"/>
              <a:cs typeface="Calibri"/>
            </a:endParaRPr>
          </a:p>
          <a:p>
            <a:r>
              <a:rPr lang="en-GB" sz="2000">
                <a:latin typeface="Century Schoolbook"/>
                <a:cs typeface="Calibri"/>
              </a:rPr>
              <a:t>Without proper education and guidance in ways to cope with the stresses (for example, physical activities and social interactions), many turned to drug and substance abuse to seek </a:t>
            </a:r>
            <a:r>
              <a:rPr lang="en-GB" sz="2000" dirty="0">
                <a:latin typeface="Century Schoolbook"/>
                <a:cs typeface="Calibri"/>
              </a:rPr>
              <a:t>comfort.</a:t>
            </a:r>
          </a:p>
        </p:txBody>
      </p:sp>
    </p:spTree>
    <p:extLst>
      <p:ext uri="{BB962C8B-B14F-4D97-AF65-F5344CB8AC3E}">
        <p14:creationId xmlns:p14="http://schemas.microsoft.com/office/powerpoint/2010/main" val="1347303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atin typeface="Century Schoolbook"/>
              </a:rPr>
              <a:t> Psychological concerns</a:t>
            </a:r>
          </a:p>
        </p:txBody>
      </p:sp>
      <p:sp>
        <p:nvSpPr>
          <p:cNvPr id="3" name="Content Placeholder 2"/>
          <p:cNvSpPr>
            <a:spLocks noGrp="1"/>
          </p:cNvSpPr>
          <p:nvPr>
            <p:ph idx="1"/>
          </p:nvPr>
        </p:nvSpPr>
        <p:spPr/>
        <p:txBody>
          <a:bodyPr vert="horz" lIns="91440" tIns="45720" rIns="91440" bIns="45720" rtlCol="0" anchor="t">
            <a:normAutofit/>
          </a:bodyPr>
          <a:lstStyle/>
          <a:p>
            <a:r>
              <a:rPr lang="en-US" sz="2000">
                <a:latin typeface="Century Schoolbook"/>
              </a:rPr>
              <a:t>The pandemic has proven an increase in stresses and uncertainties of life not only because of the fatality of the virus but also because of loss of jobs and decline in the economy.</a:t>
            </a:r>
            <a:endParaRPr lang="en-US" sz="2000">
              <a:latin typeface="Century Schoolbook"/>
              <a:cs typeface="Calibri" panose="020F0502020204030204"/>
            </a:endParaRPr>
          </a:p>
          <a:p>
            <a:r>
              <a:rPr lang="en-US" sz="2000">
                <a:latin typeface="Century Schoolbook"/>
                <a:cs typeface="Calibri" panose="020F0502020204030204"/>
              </a:rPr>
              <a:t>Drug and substance abuse has not been able to solve that, but rather increase it. They have led to being dependent on</a:t>
            </a:r>
            <a:r>
              <a:rPr lang="en-US" sz="2000" dirty="0">
                <a:latin typeface="Century Schoolbook"/>
                <a:cs typeface="Calibri" panose="020F0502020204030204"/>
              </a:rPr>
              <a:t> the </a:t>
            </a:r>
            <a:r>
              <a:rPr lang="en-US" sz="2000">
                <a:latin typeface="Century Schoolbook"/>
                <a:cs typeface="Calibri" panose="020F0502020204030204"/>
              </a:rPr>
              <a:t>drugs, withdrawal symptoms, loss of motivation, being secretive, depression and anxiety.</a:t>
            </a:r>
            <a:endParaRPr lang="en-US" sz="2000" dirty="0">
              <a:latin typeface="Century Schoolbook"/>
              <a:cs typeface="Calibri" panose="020F0502020204030204"/>
            </a:endParaRPr>
          </a:p>
          <a:p>
            <a:r>
              <a:rPr lang="en-US" sz="2000">
                <a:latin typeface="Century Schoolbook"/>
                <a:cs typeface="Calibri" panose="020F0502020204030204"/>
              </a:rPr>
              <a:t>Some people abusing hard drugs have experienced</a:t>
            </a:r>
            <a:r>
              <a:rPr lang="en-US" sz="2000" dirty="0">
                <a:latin typeface="Century Schoolbook"/>
                <a:cs typeface="Calibri" panose="020F0502020204030204"/>
              </a:rPr>
              <a:t> </a:t>
            </a:r>
            <a:r>
              <a:rPr lang="en-US" sz="2000">
                <a:latin typeface="Century Schoolbook"/>
                <a:cs typeface="Calibri" panose="020F0502020204030204"/>
              </a:rPr>
              <a:t>psychosis which is seeing the world around you different from others. This is seeing, hearing and believing things which other people don't, as referred to a 'being away from reality'.</a:t>
            </a:r>
          </a:p>
          <a:p>
            <a:r>
              <a:rPr lang="en-US" sz="2000">
                <a:latin typeface="Century Schoolbook"/>
                <a:cs typeface="Calibri" panose="020F0502020204030204"/>
              </a:rPr>
              <a:t>These mental health concerns arising from substance abuse can lead to mental illness and even death through suicide or overdose to cope.</a:t>
            </a:r>
            <a:endParaRPr lang="en-US" sz="2000" dirty="0">
              <a:latin typeface="Century Schoolbook"/>
              <a:cs typeface="Calibri" panose="020F0502020204030204"/>
            </a:endParaRPr>
          </a:p>
          <a:p>
            <a:endParaRPr lang="en-US" sz="2000" dirty="0">
              <a:latin typeface="Century Schoolbook"/>
              <a:cs typeface="Calibri" panose="020F0502020204030204"/>
            </a:endParaRPr>
          </a:p>
        </p:txBody>
      </p:sp>
    </p:spTree>
    <p:extLst>
      <p:ext uri="{BB962C8B-B14F-4D97-AF65-F5344CB8AC3E}">
        <p14:creationId xmlns:p14="http://schemas.microsoft.com/office/powerpoint/2010/main" val="1958932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Economic concerns</a:t>
            </a:r>
            <a:endParaRPr lang="en-US" dirty="0">
              <a:latin typeface="Century Schoolbook"/>
            </a:endParaRP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cs typeface="Calibri"/>
              </a:rPr>
              <a:t>With the loss of jobs and the significant decrease in the economy, many individuals have gone into drug and substance abuse to cope, and others into peddling them in order to survive.</a:t>
            </a:r>
            <a:endParaRPr lang="en-GB" sz="2000" dirty="0">
              <a:latin typeface="Century Schoolbook"/>
              <a:cs typeface="Calibri"/>
            </a:endParaRPr>
          </a:p>
          <a:p>
            <a:r>
              <a:rPr lang="en-GB" sz="2000">
                <a:latin typeface="Century Schoolbook"/>
                <a:cs typeface="Calibri"/>
              </a:rPr>
              <a:t>Lack of productivity as a result of substance abuse has cost the economy a lot of income which would have served individuals and their loved ones in their households.</a:t>
            </a:r>
            <a:endParaRPr lang="en-GB" sz="2000" dirty="0">
              <a:latin typeface="Century Schoolbook"/>
              <a:cs typeface="Calibri"/>
            </a:endParaRPr>
          </a:p>
          <a:p>
            <a:r>
              <a:rPr lang="en-GB" sz="2000">
                <a:latin typeface="Century Schoolbook"/>
                <a:cs typeface="Calibri"/>
              </a:rPr>
              <a:t>Decline in health has led to increase in the costs of providing healthcare to</a:t>
            </a:r>
            <a:r>
              <a:rPr lang="en-GB" sz="2000" dirty="0">
                <a:latin typeface="Century Schoolbook"/>
                <a:cs typeface="Calibri"/>
              </a:rPr>
              <a:t> </a:t>
            </a:r>
            <a:r>
              <a:rPr lang="en-GB" sz="2000">
                <a:latin typeface="Century Schoolbook"/>
                <a:cs typeface="Calibri"/>
              </a:rPr>
              <a:t>the substance abuse affected individuals. Also, much income has been used in rehabilitation centers to guide them out of their addictions</a:t>
            </a:r>
            <a:endParaRPr lang="en-GB" sz="2000" dirty="0">
              <a:latin typeface="Century Schoolbook"/>
              <a:cs typeface="Calibri"/>
            </a:endParaRPr>
          </a:p>
          <a:p>
            <a:r>
              <a:rPr lang="en-GB" sz="2000">
                <a:latin typeface="Century Schoolbook"/>
                <a:cs typeface="Calibri"/>
              </a:rPr>
              <a:t>Substance abusers who have committed crime have brought about more criminal justice costs, including prosecution, incarceration and victim costs.</a:t>
            </a:r>
            <a:endParaRPr lang="en-GB" sz="2000" dirty="0">
              <a:latin typeface="Century Schoolbook"/>
              <a:cs typeface="Calibri"/>
            </a:endParaRPr>
          </a:p>
        </p:txBody>
      </p:sp>
    </p:spTree>
    <p:extLst>
      <p:ext uri="{BB962C8B-B14F-4D97-AF65-F5344CB8AC3E}">
        <p14:creationId xmlns:p14="http://schemas.microsoft.com/office/powerpoint/2010/main" val="83220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Health Concerns</a:t>
            </a:r>
          </a:p>
        </p:txBody>
      </p:sp>
      <p:sp>
        <p:nvSpPr>
          <p:cNvPr id="3" name="Content Placeholder 2"/>
          <p:cNvSpPr>
            <a:spLocks noGrp="1"/>
          </p:cNvSpPr>
          <p:nvPr>
            <p:ph idx="1"/>
          </p:nvPr>
        </p:nvSpPr>
        <p:spPr/>
        <p:txBody>
          <a:bodyPr vert="horz" lIns="91440" tIns="45720" rIns="91440" bIns="45720" rtlCol="0" anchor="t">
            <a:normAutofit/>
          </a:bodyPr>
          <a:lstStyle/>
          <a:p>
            <a:r>
              <a:rPr lang="en-GB" sz="2000">
                <a:latin typeface="Century Schoolbook"/>
                <a:cs typeface="Calibri"/>
              </a:rPr>
              <a:t>People who abuse drugs exhibit a number of health issues, including mental health issues, lung  cancer and heart disease </a:t>
            </a:r>
            <a:r>
              <a:rPr lang="en-GB" sz="2000">
                <a:latin typeface="Century Schoolbook"/>
                <a:ea typeface="+mn-lt"/>
                <a:cs typeface="+mn-lt"/>
              </a:rPr>
              <a:t>("Addiction and health," 2020).</a:t>
            </a:r>
            <a:endParaRPr lang="en-GB" sz="2000" dirty="0">
              <a:latin typeface="Century Schoolbook"/>
              <a:ea typeface="+mn-lt"/>
              <a:cs typeface="+mn-lt"/>
            </a:endParaRPr>
          </a:p>
          <a:p>
            <a:r>
              <a:rPr lang="en-GB" sz="2000">
                <a:latin typeface="Century Schoolbook"/>
                <a:ea typeface="+mn-lt"/>
                <a:cs typeface="+mn-lt"/>
              </a:rPr>
              <a:t>Images taken through scanning and xrays show how damagings substance abuse can be if</a:t>
            </a:r>
            <a:r>
              <a:rPr lang="en-GB" sz="2000" dirty="0">
                <a:latin typeface="Century Schoolbook"/>
                <a:ea typeface="+mn-lt"/>
                <a:cs typeface="+mn-lt"/>
              </a:rPr>
              <a:t> </a:t>
            </a:r>
            <a:r>
              <a:rPr lang="en-GB" sz="2000">
                <a:latin typeface="Century Schoolbook"/>
                <a:ea typeface="+mn-lt"/>
                <a:cs typeface="+mn-lt"/>
              </a:rPr>
              <a:t>prolonged, for example, in the case of tobacco which causes many cancers such as oral cavity cancer and larynx cancer.</a:t>
            </a:r>
            <a:endParaRPr lang="en-GB" sz="2000" dirty="0">
              <a:latin typeface="Century Schoolbook"/>
              <a:ea typeface="+mn-lt"/>
              <a:cs typeface="+mn-lt"/>
            </a:endParaRPr>
          </a:p>
          <a:p>
            <a:r>
              <a:rPr lang="en-GB" sz="2000">
                <a:latin typeface="Century Schoolbook"/>
                <a:ea typeface="+mn-lt"/>
                <a:cs typeface="+mn-lt"/>
              </a:rPr>
              <a:t>In addition to that, drug abuse has also increased the risk of contracting HIV/AIDS through sharing of needles and also sexually transmitted illnesses through practicing unprotected sexual acts.</a:t>
            </a:r>
          </a:p>
          <a:p>
            <a:r>
              <a:rPr lang="en-GB" sz="2000">
                <a:latin typeface="Century Schoolbook"/>
                <a:ea typeface="+mn-lt"/>
                <a:cs typeface="+mn-lt"/>
              </a:rPr>
              <a:t>While pregnant, a woman's substance abuse will affect the unborn child's health and may cause the child to go into withdrawal after it's born or get seizures ("Addiction and health," 2020).</a:t>
            </a:r>
            <a:endParaRPr lang="en-GB" sz="2000" dirty="0">
              <a:latin typeface="Century Schoolbook"/>
              <a:ea typeface="+mn-lt"/>
              <a:cs typeface="+mn-lt"/>
            </a:endParaRPr>
          </a:p>
        </p:txBody>
      </p:sp>
    </p:spTree>
    <p:extLst>
      <p:ext uri="{BB962C8B-B14F-4D97-AF65-F5344CB8AC3E}">
        <p14:creationId xmlns:p14="http://schemas.microsoft.com/office/powerpoint/2010/main" val="3726468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18</Slides>
  <Notes>14</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Ion</vt:lpstr>
      <vt:lpstr>Substance abuse during the pandemic</vt:lpstr>
      <vt:lpstr>Introduction</vt:lpstr>
      <vt:lpstr>Background of the Problem</vt:lpstr>
      <vt:lpstr>Causes of the problem</vt:lpstr>
      <vt:lpstr>Demographic trends of substance abuse</vt:lpstr>
      <vt:lpstr>Factors leading to increased number</vt:lpstr>
      <vt:lpstr> Psychological concerns</vt:lpstr>
      <vt:lpstr>Economic concerns</vt:lpstr>
      <vt:lpstr>Health Concerns</vt:lpstr>
      <vt:lpstr>Effects on non-substance abusers</vt:lpstr>
      <vt:lpstr>Prevention and control methods of substance abuse</vt:lpstr>
      <vt:lpstr>Prevention and control methods of substance abuse </vt:lpstr>
      <vt:lpstr>Role of the government concerning the issue</vt:lpstr>
      <vt:lpstr>Organizations aimed at drug and substance abuse prevention and treatment</vt:lpstr>
      <vt:lpstr>Organizations aimed at drug and substance abuse prevention and treatment </vt:lpstr>
      <vt:lpstr>Conclusion</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Hp</dc:title>
  <dc:creator>user</dc:creator>
  <cp:revision>2322</cp:revision>
  <dcterms:created xsi:type="dcterms:W3CDTF">2021-02-21T06:10:48Z</dcterms:created>
  <dcterms:modified xsi:type="dcterms:W3CDTF">2021-03-27T19:08:45Z</dcterms:modified>
</cp:coreProperties>
</file>